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7" r:id="rId2"/>
    <p:sldId id="373" r:id="rId3"/>
    <p:sldId id="374" r:id="rId4"/>
    <p:sldId id="351" r:id="rId5"/>
    <p:sldId id="361" r:id="rId6"/>
    <p:sldId id="346" r:id="rId7"/>
    <p:sldId id="347" r:id="rId8"/>
    <p:sldId id="383" r:id="rId9"/>
    <p:sldId id="382" r:id="rId10"/>
    <p:sldId id="342" r:id="rId11"/>
    <p:sldId id="343" r:id="rId12"/>
    <p:sldId id="344" r:id="rId13"/>
    <p:sldId id="367" r:id="rId14"/>
    <p:sldId id="375" r:id="rId15"/>
    <p:sldId id="348" r:id="rId16"/>
    <p:sldId id="368" r:id="rId17"/>
    <p:sldId id="350" r:id="rId18"/>
    <p:sldId id="349" r:id="rId19"/>
    <p:sldId id="364" r:id="rId20"/>
    <p:sldId id="365" r:id="rId21"/>
    <p:sldId id="356" r:id="rId22"/>
    <p:sldId id="357" r:id="rId23"/>
    <p:sldId id="353" r:id="rId24"/>
    <p:sldId id="354" r:id="rId25"/>
    <p:sldId id="358" r:id="rId26"/>
    <p:sldId id="359" r:id="rId27"/>
    <p:sldId id="369" r:id="rId28"/>
    <p:sldId id="370" r:id="rId29"/>
    <p:sldId id="360" r:id="rId30"/>
    <p:sldId id="371" r:id="rId31"/>
    <p:sldId id="377" r:id="rId32"/>
    <p:sldId id="345" r:id="rId33"/>
    <p:sldId id="362" r:id="rId34"/>
    <p:sldId id="352" r:id="rId35"/>
    <p:sldId id="378" r:id="rId36"/>
    <p:sldId id="379" r:id="rId37"/>
    <p:sldId id="372" r:id="rId38"/>
    <p:sldId id="380" r:id="rId39"/>
    <p:sldId id="366" r:id="rId40"/>
    <p:sldId id="385" r:id="rId41"/>
    <p:sldId id="363" r:id="rId42"/>
    <p:sldId id="381" r:id="rId43"/>
    <p:sldId id="38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24"/>
    <p:restoredTop sz="92789"/>
  </p:normalViewPr>
  <p:slideViewPr>
    <p:cSldViewPr snapToGrid="0" snapToObjects="1">
      <p:cViewPr varScale="1">
        <p:scale>
          <a:sx n="118" d="100"/>
          <a:sy n="118" d="100"/>
        </p:scale>
        <p:origin x="6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D41FEB-EABE-7A4D-9DC8-0B06D1FA17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1FAE61-B899-1F4B-924E-0C75BA64DB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6FBAE8-9C09-304A-8572-E5D7A531DFEE}" type="datetimeFigureOut">
              <a:rPr lang="en-US" smtClean="0"/>
              <a:t>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C37DC2-10B2-404A-B7D9-3A7B40146E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30284-2155-8D4D-85CA-D830228413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D9DA0-38FA-7F46-8745-F7AC52ACB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32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png>
</file>

<file path=ppt/media/image13.jp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jpeg>
</file>

<file path=ppt/media/image4.jpg>
</file>

<file path=ppt/media/image40.png>
</file>

<file path=ppt/media/image41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98534-9EE6-B644-A6D6-B7AC2C83E777}" type="datetimeFigureOut">
              <a:rPr lang="en-US" smtClean="0"/>
              <a:t>1/2/23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63F9-66F7-DC48-BA92-E6A028F3B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2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47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3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0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9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7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7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6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84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1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08FA6-DC2F-7748-B1B3-FA5FC0E93925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3FC03-ECE3-C749-A9FB-5F48D922C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0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mailto:jungholee@uchicago.edu" TargetMode="External"/><Relationship Id="rId7" Type="http://schemas.openxmlformats.org/officeDocument/2006/relationships/image" Target="../media/image6.jpg"/><Relationship Id="rId2" Type="http://schemas.openxmlformats.org/officeDocument/2006/relationships/hyperlink" Target="mailto:wltrimbl@uchicago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hyperlink" Target="mailto:qmwang@uchicago.edu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Intro Machine Learning</a:t>
            </a:r>
            <a:br>
              <a:rPr lang="en-US" sz="4800" dirty="0"/>
            </a:br>
            <a:r>
              <a:rPr lang="en-US" sz="4800" dirty="0"/>
              <a:t>01 Overview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8103" y="4233882"/>
            <a:ext cx="4175630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Trimble, Amy Nussbaum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643D6E-272B-1A4F-A1DF-7E56D3430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9761" y="0"/>
            <a:ext cx="774232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8FF722-C3D9-754E-9F22-C84EE8BFF28B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</p:spTree>
    <p:extLst>
      <p:ext uri="{BB962C8B-B14F-4D97-AF65-F5344CB8AC3E}">
        <p14:creationId xmlns:p14="http://schemas.microsoft.com/office/powerpoint/2010/main" val="464436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AFFE-B4B7-4046-84E0-20D521A33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450209-27F7-DA48-80E1-F357573FE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9751" y="105682"/>
            <a:ext cx="7675228" cy="675231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25F50C-46C9-6C45-9405-01DC987920C3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</p:spTree>
    <p:extLst>
      <p:ext uri="{BB962C8B-B14F-4D97-AF65-F5344CB8AC3E}">
        <p14:creationId xmlns:p14="http://schemas.microsoft.com/office/powerpoint/2010/main" val="2139159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904ED-32AC-4E49-9589-E2502F43F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EA7CAA-83A2-6847-9804-9131BB90E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0836" y="0"/>
            <a:ext cx="7785059" cy="69373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676F2B-4E5C-C244-A8E8-674C4998D55F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</p:spTree>
    <p:extLst>
      <p:ext uri="{BB962C8B-B14F-4D97-AF65-F5344CB8AC3E}">
        <p14:creationId xmlns:p14="http://schemas.microsoft.com/office/powerpoint/2010/main" val="2921227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1AE0-8378-134B-8B97-E1A89BF7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F919E4-6B21-B147-ADA1-5BABE08C4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365125"/>
            <a:ext cx="5947356" cy="54696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3AD0A6-8D9B-B94B-9C08-D43C8D31669B}"/>
              </a:ext>
            </a:extLst>
          </p:cNvPr>
          <p:cNvSpPr/>
          <p:nvPr/>
        </p:nvSpPr>
        <p:spPr>
          <a:xfrm>
            <a:off x="381001" y="583474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optimal Bayes decision boundary for the simulation example. Since the generating density is known for each class, this boundary can be calculated exactly.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DFC649-8991-344C-9EA0-EA1A083C7664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</p:spTree>
    <p:extLst>
      <p:ext uri="{BB962C8B-B14F-4D97-AF65-F5344CB8AC3E}">
        <p14:creationId xmlns:p14="http://schemas.microsoft.com/office/powerpoint/2010/main" val="2951950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088B-8B2A-8F41-AB8C-269CD1862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3EF78-E16F-3749-9D93-3CD50B9E8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the Task  (input space and output space)</a:t>
            </a:r>
          </a:p>
          <a:p>
            <a:r>
              <a:rPr lang="en-US" dirty="0"/>
              <a:t>Data preprocessing (feature extraction &amp; wrangling)</a:t>
            </a:r>
          </a:p>
          <a:p>
            <a:r>
              <a:rPr lang="en-US" dirty="0"/>
              <a:t>Measure performance</a:t>
            </a:r>
          </a:p>
          <a:p>
            <a:r>
              <a:rPr lang="en-US" dirty="0"/>
              <a:t>Train (or “learn”) the model</a:t>
            </a:r>
          </a:p>
          <a:p>
            <a:r>
              <a:rPr lang="en-US" dirty="0"/>
              <a:t>Victory ?!?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395BE3-B51A-3741-BDC2-12C67DBE7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3733401"/>
            <a:ext cx="6781800" cy="312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82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52BB-7F08-B047-B549-2E5002297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4A23C-92B2-3045-B21A-44D30CB3C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Regression  -- predicting some values of interest </a:t>
            </a:r>
          </a:p>
          <a:p>
            <a:pPr lvl="1"/>
            <a:r>
              <a:rPr lang="en-US" dirty="0"/>
              <a:t>Imputation of missing values</a:t>
            </a:r>
          </a:p>
          <a:p>
            <a:r>
              <a:rPr lang="en-US" dirty="0"/>
              <a:t>Classification – put data points into categories</a:t>
            </a:r>
          </a:p>
          <a:p>
            <a:r>
              <a:rPr lang="en-US" dirty="0"/>
              <a:t>Classification with missing inputs </a:t>
            </a:r>
          </a:p>
          <a:p>
            <a:pPr lvl="1"/>
            <a:r>
              <a:rPr lang="en-US" dirty="0"/>
              <a:t>collection of many classifiers, each for different set of missing data items?</a:t>
            </a:r>
          </a:p>
          <a:p>
            <a:pPr lvl="1"/>
            <a:r>
              <a:rPr lang="en-US" dirty="0"/>
              <a:t>generate a probability density for everything, marginalize over missing inputs</a:t>
            </a:r>
          </a:p>
          <a:p>
            <a:r>
              <a:rPr lang="en-US" dirty="0"/>
              <a:t>Transcription –encode symbols in an image or audio waveform</a:t>
            </a:r>
          </a:p>
          <a:p>
            <a:r>
              <a:rPr lang="en-US" dirty="0"/>
              <a:t>Structured output – answer very specific questions, like map annotation, write computer programs or captions</a:t>
            </a:r>
          </a:p>
          <a:p>
            <a:r>
              <a:rPr lang="en-US" dirty="0"/>
              <a:t>Anomaly detection – fraud detection, for instance</a:t>
            </a:r>
          </a:p>
          <a:p>
            <a:r>
              <a:rPr lang="en-US" dirty="0"/>
              <a:t>Noise detection / removal / error correction</a:t>
            </a:r>
          </a:p>
          <a:p>
            <a:r>
              <a:rPr lang="en-US" dirty="0"/>
              <a:t>Density estimation; fitting (parameters of interest)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ECA6F3-3BED-E64F-B7CF-192A954109B3}"/>
              </a:ext>
            </a:extLst>
          </p:cNvPr>
          <p:cNvSpPr/>
          <p:nvPr/>
        </p:nvSpPr>
        <p:spPr>
          <a:xfrm>
            <a:off x="8849753" y="6401191"/>
            <a:ext cx="177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Goodfellow, Ch 5</a:t>
            </a:r>
          </a:p>
        </p:txBody>
      </p:sp>
    </p:spTree>
    <p:extLst>
      <p:ext uri="{BB962C8B-B14F-4D97-AF65-F5344CB8AC3E}">
        <p14:creationId xmlns:p14="http://schemas.microsoft.com/office/powerpoint/2010/main" val="582106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52BB-7F08-B047-B549-2E5002297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4A23C-92B2-3045-B21A-44D30CB3C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Regression  -- predicting some values of interest </a:t>
            </a:r>
          </a:p>
          <a:p>
            <a:pPr lvl="1"/>
            <a:r>
              <a:rPr lang="en-US" dirty="0"/>
              <a:t>Imputation of missing values</a:t>
            </a:r>
          </a:p>
          <a:p>
            <a:r>
              <a:rPr lang="en-US" dirty="0"/>
              <a:t>Classification – put data points into categories</a:t>
            </a:r>
          </a:p>
          <a:p>
            <a:r>
              <a:rPr lang="en-US" dirty="0"/>
              <a:t>Classification with missing inputs </a:t>
            </a:r>
          </a:p>
          <a:p>
            <a:pPr lvl="1"/>
            <a:r>
              <a:rPr lang="en-US" dirty="0"/>
              <a:t>collection of many classifiers, each for different set of missing data items?</a:t>
            </a:r>
          </a:p>
          <a:p>
            <a:pPr lvl="1"/>
            <a:r>
              <a:rPr lang="en-US" dirty="0"/>
              <a:t>generate a probability density for everything, marginalize over missing inputs</a:t>
            </a:r>
          </a:p>
          <a:p>
            <a:r>
              <a:rPr lang="en-US" dirty="0"/>
              <a:t>Transcription –encode symbols in an image or audio waveform</a:t>
            </a:r>
          </a:p>
          <a:p>
            <a:r>
              <a:rPr lang="en-US" dirty="0"/>
              <a:t>Structured output – answer very specific questions, like map annotation, write computer programs or captions</a:t>
            </a:r>
          </a:p>
          <a:p>
            <a:r>
              <a:rPr lang="en-US" dirty="0"/>
              <a:t>Anomaly detection – fraud detection, for instance</a:t>
            </a:r>
          </a:p>
          <a:p>
            <a:r>
              <a:rPr lang="en-US" dirty="0"/>
              <a:t>Noise detection / removal / error correction</a:t>
            </a:r>
          </a:p>
          <a:p>
            <a:r>
              <a:rPr lang="en-US" dirty="0"/>
              <a:t>Density estimation; fitting (parameters of interest); matching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ECA6F3-3BED-E64F-B7CF-192A954109B3}"/>
              </a:ext>
            </a:extLst>
          </p:cNvPr>
          <p:cNvSpPr/>
          <p:nvPr/>
        </p:nvSpPr>
        <p:spPr>
          <a:xfrm>
            <a:off x="8849753" y="6401191"/>
            <a:ext cx="177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Goodfellow, Ch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1FB550-B2A2-014F-8A9C-B31BA9331649}"/>
              </a:ext>
            </a:extLst>
          </p:cNvPr>
          <p:cNvSpPr/>
          <p:nvPr/>
        </p:nvSpPr>
        <p:spPr>
          <a:xfrm>
            <a:off x="8012889" y="2588635"/>
            <a:ext cx="1854995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dirty="0"/>
              <a:t>Medical diagnosis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B96CB9-1198-8E4F-8CCC-049C52B97A3C}"/>
              </a:ext>
            </a:extLst>
          </p:cNvPr>
          <p:cNvSpPr/>
          <p:nvPr/>
        </p:nvSpPr>
        <p:spPr>
          <a:xfrm>
            <a:off x="8012889" y="3059668"/>
            <a:ext cx="2613664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dirty="0"/>
              <a:t>Recommender algorithms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D40D72-B48F-5A44-8499-D527CBC1F9E7}"/>
              </a:ext>
            </a:extLst>
          </p:cNvPr>
          <p:cNvSpPr/>
          <p:nvPr/>
        </p:nvSpPr>
        <p:spPr>
          <a:xfrm>
            <a:off x="8010101" y="1837798"/>
            <a:ext cx="2313967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dirty="0"/>
              <a:t>Advertising, prediction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4F3E37-25D8-104C-909A-44A1B93FF6EB}"/>
              </a:ext>
            </a:extLst>
          </p:cNvPr>
          <p:cNvSpPr/>
          <p:nvPr/>
        </p:nvSpPr>
        <p:spPr>
          <a:xfrm>
            <a:off x="8008716" y="4180448"/>
            <a:ext cx="2064540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dirty="0"/>
              <a:t>Machine translation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9F2E56-3ED1-ED40-BDB6-94BE60A280DE}"/>
              </a:ext>
            </a:extLst>
          </p:cNvPr>
          <p:cNvSpPr/>
          <p:nvPr/>
        </p:nvSpPr>
        <p:spPr>
          <a:xfrm>
            <a:off x="8010101" y="5313628"/>
            <a:ext cx="3608158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dirty="0"/>
              <a:t>Fake news; security applications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BB568F-191E-E74D-9D0B-DE89D93FEC43}"/>
              </a:ext>
            </a:extLst>
          </p:cNvPr>
          <p:cNvSpPr/>
          <p:nvPr/>
        </p:nvSpPr>
        <p:spPr>
          <a:xfrm>
            <a:off x="8008716" y="5817896"/>
            <a:ext cx="3871232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dirty="0"/>
              <a:t>Geodesy; remote sensing; astronomy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2F34C3-4C10-5746-8DEA-75444E8A3AF4}"/>
              </a:ext>
            </a:extLst>
          </p:cNvPr>
          <p:cNvSpPr/>
          <p:nvPr/>
        </p:nvSpPr>
        <p:spPr>
          <a:xfrm>
            <a:off x="9681258" y="6260263"/>
            <a:ext cx="2198690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dirty="0"/>
              <a:t>fingerprints, DNA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F2B661-7697-7641-98D0-4F4F30712E4B}"/>
              </a:ext>
            </a:extLst>
          </p:cNvPr>
          <p:cNvSpPr/>
          <p:nvPr/>
        </p:nvSpPr>
        <p:spPr>
          <a:xfrm>
            <a:off x="8008716" y="4778184"/>
            <a:ext cx="3871232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dirty="0"/>
              <a:t>generation of textures, waveforms</a:t>
            </a:r>
          </a:p>
        </p:txBody>
      </p:sp>
    </p:spTree>
    <p:extLst>
      <p:ext uri="{BB962C8B-B14F-4D97-AF65-F5344CB8AC3E}">
        <p14:creationId xmlns:p14="http://schemas.microsoft.com/office/powerpoint/2010/main" val="1418795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3577-D96C-B442-89A5-2C300EC2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341" y="87477"/>
            <a:ext cx="10515600" cy="1325563"/>
          </a:xfrm>
        </p:spPr>
        <p:txBody>
          <a:bodyPr/>
          <a:lstStyle/>
          <a:p>
            <a:r>
              <a:rPr lang="en-US" dirty="0"/>
              <a:t>Measure Performance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453FA-AE63-BB49-9197-9CD586515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607" y="1785284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How well does the model answer our question?</a:t>
            </a:r>
          </a:p>
          <a:p>
            <a:r>
              <a:rPr lang="en-US" dirty="0"/>
              <a:t>Measure “accuracy”</a:t>
            </a:r>
          </a:p>
          <a:p>
            <a:r>
              <a:rPr lang="en-US" dirty="0"/>
              <a:t>Maybe fold in “costs for different sorts of errors </a:t>
            </a:r>
          </a:p>
          <a:p>
            <a:pPr marL="0" indent="0">
              <a:buNone/>
            </a:pPr>
            <a:r>
              <a:rPr lang="en-US" dirty="0"/>
              <a:t>to guide decision thresholds; manage our training </a:t>
            </a:r>
          </a:p>
          <a:p>
            <a:pPr marL="0" indent="0">
              <a:buNone/>
            </a:pPr>
            <a:r>
              <a:rPr lang="en-US" dirty="0"/>
              <a:t>in light of expected frequencies</a:t>
            </a:r>
          </a:p>
          <a:p>
            <a:r>
              <a:rPr lang="en-US" dirty="0"/>
              <a:t>Measure accuracy on the training set and on data not used for training “testing” or “holdout” sets.</a:t>
            </a:r>
          </a:p>
          <a:p>
            <a:r>
              <a:rPr lang="en-US" dirty="0"/>
              <a:t>Calculus helps us for continuous variables / continuous inputs</a:t>
            </a:r>
          </a:p>
          <a:p>
            <a:r>
              <a:rPr lang="en-US" dirty="0"/>
              <a:t>Brute force or Markov-chain Monte Carlo for discrete variables</a:t>
            </a:r>
          </a:p>
          <a:p>
            <a:r>
              <a:rPr lang="en-US" dirty="0"/>
              <a:t>Space of parameters is often exceedingly large and complex; we usually have to resort to randomized algorithms and truncated representations.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09A3FF-6C2B-3B45-ACCC-B5BEDA1037D1}"/>
              </a:ext>
            </a:extLst>
          </p:cNvPr>
          <p:cNvSpPr/>
          <p:nvPr/>
        </p:nvSpPr>
        <p:spPr>
          <a:xfrm>
            <a:off x="8849753" y="6401191"/>
            <a:ext cx="177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Goodfellow, Ch 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858B52-7892-934A-9C2A-CF990B7C0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289" y="87477"/>
            <a:ext cx="4885669" cy="366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18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37248-2710-034B-BE7C-73134628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(or “learn”)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2721-53EA-F449-91B8-2B861E292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Unsupervised algorithms usually try to distill the empirical probability density into something that can be succinctly communicated.</a:t>
            </a:r>
          </a:p>
          <a:p>
            <a:pPr lvl="1"/>
            <a:r>
              <a:rPr lang="en-US" dirty="0"/>
              <a:t>This the essence of compression</a:t>
            </a:r>
          </a:p>
          <a:p>
            <a:pPr lvl="1"/>
            <a:r>
              <a:rPr lang="en-US" dirty="0"/>
              <a:t>Clustering, finding groups of similar items, recommendation</a:t>
            </a:r>
          </a:p>
          <a:p>
            <a:pPr lvl="1"/>
            <a:r>
              <a:rPr lang="en-US" dirty="0"/>
              <a:t>Dimension reduction, embedding, big data visualization</a:t>
            </a:r>
          </a:p>
          <a:p>
            <a:r>
              <a:rPr lang="en-US" dirty="0"/>
              <a:t>Supervised algorithms:  training data with gold-standard labels or desired outcomes </a:t>
            </a:r>
          </a:p>
          <a:p>
            <a:r>
              <a:rPr lang="en-US" dirty="0"/>
              <a:t>Semi-supervised:  we can only afford to label some of the data, but have access to a larger population of unlabeled data for modeling its density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5EF26-E38C-894C-BCC5-DD1AEF1C2BC7}"/>
              </a:ext>
            </a:extLst>
          </p:cNvPr>
          <p:cNvSpPr/>
          <p:nvPr/>
        </p:nvSpPr>
        <p:spPr>
          <a:xfrm>
            <a:off x="8849753" y="6401191"/>
            <a:ext cx="177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Goodfellow, Ch 5</a:t>
            </a:r>
          </a:p>
        </p:txBody>
      </p:sp>
    </p:spTree>
    <p:extLst>
      <p:ext uri="{BB962C8B-B14F-4D97-AF65-F5344CB8AC3E}">
        <p14:creationId xmlns:p14="http://schemas.microsoft.com/office/powerpoint/2010/main" val="2070189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15A-532A-B646-B6D1-AC16AEB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446465-863D-4141-A9D0-0D4410BED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0" r="760"/>
          <a:stretch/>
        </p:blipFill>
        <p:spPr>
          <a:xfrm>
            <a:off x="338365" y="103868"/>
            <a:ext cx="11254921" cy="62066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C58C0C-7005-D346-8859-70D5B25B601D}"/>
              </a:ext>
            </a:extLst>
          </p:cNvPr>
          <p:cNvSpPr/>
          <p:nvPr/>
        </p:nvSpPr>
        <p:spPr>
          <a:xfrm>
            <a:off x="8849753" y="6401191"/>
            <a:ext cx="2753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Duda</a:t>
            </a:r>
            <a:r>
              <a:rPr lang="en-US" dirty="0"/>
              <a:t>, Pattern Classification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2D4370-56A1-CE4D-88E2-A2DB804388D3}"/>
              </a:ext>
            </a:extLst>
          </p:cNvPr>
          <p:cNvSpPr txBox="1">
            <a:spLocks/>
          </p:cNvSpPr>
          <p:nvPr/>
        </p:nvSpPr>
        <p:spPr>
          <a:xfrm>
            <a:off x="708025" y="4788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Linear classifier</a:t>
            </a:r>
          </a:p>
        </p:txBody>
      </p:sp>
    </p:spTree>
    <p:extLst>
      <p:ext uri="{BB962C8B-B14F-4D97-AF65-F5344CB8AC3E}">
        <p14:creationId xmlns:p14="http://schemas.microsoft.com/office/powerpoint/2010/main" val="437230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1AE68-F702-3A48-AA42-EF2E2AFF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Administrivia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9C2BE-E6DE-284D-B65F-2DEB44E6D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1:  read chapters 2 and 3 of Information Theory, Inference, and Learning Algorithms. </a:t>
            </a:r>
          </a:p>
          <a:p>
            <a:r>
              <a:rPr lang="en-US" dirty="0"/>
              <a:t>Today: whirlwind overview</a:t>
            </a:r>
          </a:p>
          <a:p>
            <a:r>
              <a:rPr lang="en-US" dirty="0"/>
              <a:t>Thursday:  Bayesian estimation of continuous parameters</a:t>
            </a:r>
          </a:p>
          <a:p>
            <a:r>
              <a:rPr lang="en-US" dirty="0"/>
              <a:t>Homework 1, heavy on </a:t>
            </a:r>
          </a:p>
          <a:p>
            <a:pPr marL="0" indent="0">
              <a:buNone/>
            </a:pPr>
            <a:r>
              <a:rPr lang="en-US" dirty="0"/>
              <a:t>prerequisites (calculus, </a:t>
            </a:r>
          </a:p>
          <a:p>
            <a:pPr marL="0" indent="0">
              <a:buNone/>
            </a:pPr>
            <a:r>
              <a:rPr lang="en-US" dirty="0"/>
              <a:t>linear algebra, some </a:t>
            </a:r>
          </a:p>
          <a:p>
            <a:pPr marL="0" indent="0">
              <a:buNone/>
            </a:pPr>
            <a:r>
              <a:rPr lang="en-US" dirty="0"/>
              <a:t>programming) is posted. 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87E79F-9D8C-764F-B1E8-E4209F907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773" y="4370294"/>
            <a:ext cx="7254227" cy="24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66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0653FB-1FB3-1E43-AE1D-408B5A3CC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328" y="0"/>
            <a:ext cx="7295745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223AEB-BC8F-6040-B0B5-761618AD9921}"/>
              </a:ext>
            </a:extLst>
          </p:cNvPr>
          <p:cNvSpPr/>
          <p:nvPr/>
        </p:nvSpPr>
        <p:spPr>
          <a:xfrm>
            <a:off x="8294779" y="6401191"/>
            <a:ext cx="3897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" pitchFamily="2" charset="0"/>
              </a:rPr>
              <a:t> </a:t>
            </a:r>
            <a:r>
              <a:rPr lang="en-US" dirty="0" err="1">
                <a:latin typeface="Times" pitchFamily="2" charset="0"/>
              </a:rPr>
              <a:t>Kuo</a:t>
            </a:r>
            <a:r>
              <a:rPr lang="en-US" dirty="0">
                <a:latin typeface="Times" pitchFamily="2" charset="0"/>
              </a:rPr>
              <a:t> et al. doi:10.4187/respcare.03648 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68EA7C-DF24-1349-95FB-385ADE2AC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927" y="262289"/>
            <a:ext cx="5257800" cy="1325563"/>
          </a:xfrm>
        </p:spPr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27935F-66F8-5549-93B4-59D97A32E343}"/>
              </a:ext>
            </a:extLst>
          </p:cNvPr>
          <p:cNvSpPr/>
          <p:nvPr/>
        </p:nvSpPr>
        <p:spPr>
          <a:xfrm>
            <a:off x="591672" y="2313818"/>
            <a:ext cx="32138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Linear classifiers</a:t>
            </a:r>
          </a:p>
          <a:p>
            <a:r>
              <a:rPr lang="en-US" dirty="0"/>
              <a:t>+nonlinear sauce</a:t>
            </a:r>
          </a:p>
          <a:p>
            <a:r>
              <a:rPr lang="en-US" dirty="0"/>
              <a:t> = arbitrary function machines</a:t>
            </a:r>
          </a:p>
        </p:txBody>
      </p:sp>
    </p:spTree>
    <p:extLst>
      <p:ext uri="{BB962C8B-B14F-4D97-AF65-F5344CB8AC3E}">
        <p14:creationId xmlns:p14="http://schemas.microsoft.com/office/powerpoint/2010/main" val="1513854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2A44A7-0549-D64C-8A19-115E0DAB2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90" y="365125"/>
            <a:ext cx="10515600" cy="362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37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E2A44A7-0549-D64C-8A19-115E0DAB2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90" y="365125"/>
            <a:ext cx="10515600" cy="362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54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56CE41B-BDAC-8D4C-8F5C-37DB6DD2A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765" y="97971"/>
            <a:ext cx="3695627" cy="267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2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93BD01-6824-4743-BF6F-BB417FA32C16}"/>
              </a:ext>
            </a:extLst>
          </p:cNvPr>
          <p:cNvSpPr/>
          <p:nvPr/>
        </p:nvSpPr>
        <p:spPr>
          <a:xfrm>
            <a:off x="342820" y="161806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Unlabeled data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D452ABC-1E83-984A-B489-944A8CEDCF6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293838" y="2290010"/>
            <a:ext cx="779761" cy="1020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5D4F2EF-587A-8A41-A5BE-0D57150E7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765" y="97971"/>
            <a:ext cx="3695627" cy="267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7249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A515402-DB34-D542-ACD9-06C5D5E670A4}"/>
              </a:ext>
            </a:extLst>
          </p:cNvPr>
          <p:cNvSpPr/>
          <p:nvPr/>
        </p:nvSpPr>
        <p:spPr>
          <a:xfrm>
            <a:off x="8253765" y="3315133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Explanations?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237B35-5037-F64F-BDBF-6F57E65CA0A3}"/>
              </a:ext>
            </a:extLst>
          </p:cNvPr>
          <p:cNvCxnSpPr>
            <a:cxnSpLocks/>
          </p:cNvCxnSpPr>
          <p:nvPr/>
        </p:nvCxnSpPr>
        <p:spPr>
          <a:xfrm flipV="1">
            <a:off x="7438986" y="3919609"/>
            <a:ext cx="704004" cy="1229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5A19FE2-E80F-1140-B401-91573B445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765" y="97971"/>
            <a:ext cx="3695627" cy="267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5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9FFBA2-BA45-D046-A386-3E9F2152907C}"/>
              </a:ext>
            </a:extLst>
          </p:cNvPr>
          <p:cNvCxnSpPr>
            <a:cxnSpLocks/>
          </p:cNvCxnSpPr>
          <p:nvPr/>
        </p:nvCxnSpPr>
        <p:spPr>
          <a:xfrm flipH="1" flipV="1">
            <a:off x="3572540" y="3442447"/>
            <a:ext cx="4570450" cy="1713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8E584F5-7F2A-C344-A842-651CE0560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765" y="97971"/>
            <a:ext cx="3695627" cy="267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770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the costs lie?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954D92A-BDF3-9A4D-9278-66C1136CE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829" y="78921"/>
            <a:ext cx="27432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68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DFFB78-B9D9-F34F-A7C6-37BD6356F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088" y="1881141"/>
            <a:ext cx="7543800" cy="289560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76A04E1-C7D5-5940-8447-56BBFF0EB08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Where do the costs lie?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98D3E8-27DD-5E46-8917-84C92C296343}"/>
              </a:ext>
            </a:extLst>
          </p:cNvPr>
          <p:cNvSpPr/>
          <p:nvPr/>
        </p:nvSpPr>
        <p:spPr>
          <a:xfrm>
            <a:off x="304370" y="5449652"/>
            <a:ext cx="105665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Most of the cost is in getting worthwhile, relevant, usable training data.</a:t>
            </a:r>
          </a:p>
        </p:txBody>
      </p:sp>
    </p:spTree>
    <p:extLst>
      <p:ext uri="{BB962C8B-B14F-4D97-AF65-F5344CB8AC3E}">
        <p14:creationId xmlns:p14="http://schemas.microsoft.com/office/powerpoint/2010/main" val="1010788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DD0-9825-3C47-9924-0A932A8E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8A68CE-1F2E-044C-AAA1-D0A1A29F0AF0}"/>
              </a:ext>
            </a:extLst>
          </p:cNvPr>
          <p:cNvSpPr/>
          <p:nvPr/>
        </p:nvSpPr>
        <p:spPr>
          <a:xfrm>
            <a:off x="342820" y="514898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New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EDFED10-EC5F-5C4B-885F-8AC7061590D3}"/>
              </a:ext>
            </a:extLst>
          </p:cNvPr>
          <p:cNvSpPr/>
          <p:nvPr/>
        </p:nvSpPr>
        <p:spPr>
          <a:xfrm>
            <a:off x="342820" y="3251128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Training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A828CC-B09D-0B44-B879-8A6FC3EFF0BF}"/>
              </a:ext>
            </a:extLst>
          </p:cNvPr>
          <p:cNvSpPr/>
          <p:nvPr/>
        </p:nvSpPr>
        <p:spPr>
          <a:xfrm>
            <a:off x="8253765" y="5142057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Predictions/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decisions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353A4C-EC8F-0141-B1CC-F9D9106AD2DC}"/>
              </a:ext>
            </a:extLst>
          </p:cNvPr>
          <p:cNvSpPr/>
          <p:nvPr/>
        </p:nvSpPr>
        <p:spPr>
          <a:xfrm>
            <a:off x="4149356" y="5148984"/>
            <a:ext cx="3248891" cy="1343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Black box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A515402-DB34-D542-ACD9-06C5D5E670A4}"/>
              </a:ext>
            </a:extLst>
          </p:cNvPr>
          <p:cNvSpPr/>
          <p:nvPr/>
        </p:nvSpPr>
        <p:spPr>
          <a:xfrm>
            <a:off x="8253765" y="3315133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Explanations?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063069-4C38-4F4F-811C-05118C00D3E4}"/>
              </a:ext>
            </a:extLst>
          </p:cNvPr>
          <p:cNvSpPr/>
          <p:nvPr/>
        </p:nvSpPr>
        <p:spPr>
          <a:xfrm>
            <a:off x="4168446" y="3339675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ML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15E59C-53BF-8F46-A31E-93865CCE9C51}"/>
              </a:ext>
            </a:extLst>
          </p:cNvPr>
          <p:cNvCxnSpPr>
            <a:stCxn id="5" idx="3"/>
          </p:cNvCxnSpPr>
          <p:nvPr/>
        </p:nvCxnSpPr>
        <p:spPr>
          <a:xfrm flipV="1">
            <a:off x="3293838" y="392307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7ED45-E9E5-7C45-940E-7A3A48168AD5}"/>
              </a:ext>
            </a:extLst>
          </p:cNvPr>
          <p:cNvCxnSpPr/>
          <p:nvPr/>
        </p:nvCxnSpPr>
        <p:spPr>
          <a:xfrm flipV="1">
            <a:off x="3369595" y="5814001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799A-E446-EE43-A5C9-BECD6BB5433F}"/>
              </a:ext>
            </a:extLst>
          </p:cNvPr>
          <p:cNvCxnSpPr/>
          <p:nvPr/>
        </p:nvCxnSpPr>
        <p:spPr>
          <a:xfrm flipV="1">
            <a:off x="7438986" y="5790423"/>
            <a:ext cx="704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237B35-5037-F64F-BDBF-6F57E65CA0A3}"/>
              </a:ext>
            </a:extLst>
          </p:cNvPr>
          <p:cNvCxnSpPr>
            <a:cxnSpLocks/>
          </p:cNvCxnSpPr>
          <p:nvPr/>
        </p:nvCxnSpPr>
        <p:spPr>
          <a:xfrm flipV="1">
            <a:off x="7438986" y="3919609"/>
            <a:ext cx="704004" cy="1229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F4C1CE-0BF8-7547-89FD-607AC02125D2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5625751" y="4683566"/>
            <a:ext cx="18204" cy="458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93BD01-6824-4743-BF6F-BB417FA32C16}"/>
              </a:ext>
            </a:extLst>
          </p:cNvPr>
          <p:cNvSpPr/>
          <p:nvPr/>
        </p:nvSpPr>
        <p:spPr>
          <a:xfrm>
            <a:off x="342820" y="1618064"/>
            <a:ext cx="2951018" cy="134389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Unlabeled data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D452ABC-1E83-984A-B489-944A8CEDCF6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293838" y="2290010"/>
            <a:ext cx="779761" cy="1020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213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E4F0-4426-604E-9C06-DE1CEE39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7928B-8BEF-5844-8F68-C92C4081D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Instructors:</a:t>
            </a:r>
          </a:p>
          <a:p>
            <a:r>
              <a:rPr lang="en-US" dirty="0"/>
              <a:t>William Trimble </a:t>
            </a:r>
            <a:r>
              <a:rPr lang="en-US" dirty="0">
                <a:hlinkClick r:id="rId2"/>
              </a:rPr>
              <a:t>wltrimbl@uchicago.edu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Amy Nussbaum </a:t>
            </a:r>
            <a:r>
              <a:rPr lang="en-US" u="sng" dirty="0" err="1">
                <a:solidFill>
                  <a:srgbClr val="0070C0"/>
                </a:solidFill>
              </a:rPr>
              <a:t>anussbaum@uchicago.edu</a:t>
            </a:r>
            <a:endParaRPr lang="en-US" u="sng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TA’s:</a:t>
            </a:r>
          </a:p>
          <a:p>
            <a:pPr rtl="0">
              <a:spcAft>
                <a:spcPts val="576"/>
              </a:spcAft>
            </a:pPr>
            <a:r>
              <a:rPr lang="en-US" sz="24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JungHo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Lee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jungholee@uchicago.edu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Graduate student in Statistics</a:t>
            </a:r>
          </a:p>
          <a:p>
            <a:pPr rtl="0">
              <a:spcAft>
                <a:spcPts val="576"/>
              </a:spcAft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rtl="0">
              <a:spcAft>
                <a:spcPts val="576"/>
              </a:spcAft>
            </a:pPr>
            <a:r>
              <a:rPr lang="en-US" sz="2400" dirty="0" err="1"/>
              <a:t>Qiming</a:t>
            </a:r>
            <a:r>
              <a:rPr lang="en-US" sz="2400" dirty="0"/>
              <a:t> Wang &lt;</a:t>
            </a:r>
            <a:r>
              <a:rPr lang="en-US" sz="2400" dirty="0">
                <a:hlinkClick r:id="rId4"/>
              </a:rPr>
              <a:t>qmwang@uchicago.edu</a:t>
            </a:r>
            <a:r>
              <a:rPr lang="en-US" sz="2400" dirty="0"/>
              <a:t>&gt; PhD student CS</a:t>
            </a:r>
            <a:endParaRPr lang="en-US" sz="240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A6D741-6FC1-EE48-A723-5F7D114C13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95" t="10304" r="36071" b="33299"/>
          <a:stretch/>
        </p:blipFill>
        <p:spPr>
          <a:xfrm>
            <a:off x="10289268" y="229420"/>
            <a:ext cx="1779814" cy="2217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22CB43-78C6-CCFE-8E9B-4D620EFC4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421" y="1470479"/>
            <a:ext cx="2624140" cy="2217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F40F2E-57E1-6902-8FEB-89AB49476E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0561" y="3429000"/>
            <a:ext cx="1958521" cy="19585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3F0E0D-73B5-B176-4016-E056BE8BB6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52039" y="5014353"/>
            <a:ext cx="1958522" cy="170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09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27EF4-EF8B-7A40-B090-8A2E6B389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an ocean of free parameters, we can fit anything.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CE2BBA-9855-2B49-A3D0-8B96BC1528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0" y="2169133"/>
            <a:ext cx="5067300" cy="377190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68B992-955A-D846-9236-BA174BBC9414}"/>
              </a:ext>
            </a:extLst>
          </p:cNvPr>
          <p:cNvSpPr/>
          <p:nvPr/>
        </p:nvSpPr>
        <p:spPr>
          <a:xfrm>
            <a:off x="945777" y="2423191"/>
            <a:ext cx="397504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“</a:t>
            </a:r>
            <a:r>
              <a:rPr lang="en-US" sz="2800" b="1" dirty="0"/>
              <a:t>with four parameters I can fit an elephant</a:t>
            </a:r>
            <a:r>
              <a:rPr lang="en-US" sz="2800" dirty="0"/>
              <a:t>, and with five I can make him wiggle his trunk.”</a:t>
            </a:r>
          </a:p>
          <a:p>
            <a:pPr algn="ctr"/>
            <a:r>
              <a:rPr lang="en-US" sz="2800" dirty="0"/>
              <a:t> – John von Neumann, as told to Enrico Fermi, as told by Freeman Dyson.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A62365-B876-AF48-B49A-4356A59F1D15}"/>
              </a:ext>
            </a:extLst>
          </p:cNvPr>
          <p:cNvSpPr/>
          <p:nvPr/>
        </p:nvSpPr>
        <p:spPr>
          <a:xfrm>
            <a:off x="1271626" y="6264237"/>
            <a:ext cx="2385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doi</a:t>
            </a:r>
            <a:r>
              <a:rPr lang="en-US" dirty="0"/>
              <a:t>://10.1038/427297a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6AD76B-8FCD-DF45-B37B-1AFFD5DC2166}"/>
              </a:ext>
            </a:extLst>
          </p:cNvPr>
          <p:cNvSpPr/>
          <p:nvPr/>
        </p:nvSpPr>
        <p:spPr>
          <a:xfrm>
            <a:off x="7661815" y="6234812"/>
            <a:ext cx="2624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doi</a:t>
            </a:r>
            <a:r>
              <a:rPr lang="en-US" dirty="0"/>
              <a:t>://10.1119/1.3254017</a:t>
            </a:r>
          </a:p>
        </p:txBody>
      </p:sp>
    </p:spTree>
    <p:extLst>
      <p:ext uri="{BB962C8B-B14F-4D97-AF65-F5344CB8AC3E}">
        <p14:creationId xmlns:p14="http://schemas.microsoft.com/office/powerpoint/2010/main" val="42318392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12C276-5C09-EE4D-8BB5-FD370D1D8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8188036" cy="6993263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B6014E-D288-CA4D-B080-4F2750AC6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" y="0"/>
            <a:ext cx="8029665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270DF2-9544-A64A-A622-C6317E1F806F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2857F-4EE0-7046-8BB4-DB478099B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585" y="365125"/>
            <a:ext cx="3907357" cy="1920875"/>
          </a:xfrm>
        </p:spPr>
        <p:txBody>
          <a:bodyPr>
            <a:normAutofit/>
          </a:bodyPr>
          <a:lstStyle/>
          <a:p>
            <a:r>
              <a:rPr lang="en-US" dirty="0"/>
              <a:t>Model complexity</a:t>
            </a:r>
          </a:p>
        </p:txBody>
      </p:sp>
    </p:spTree>
    <p:extLst>
      <p:ext uri="{BB962C8B-B14F-4D97-AF65-F5344CB8AC3E}">
        <p14:creationId xmlns:p14="http://schemas.microsoft.com/office/powerpoint/2010/main" val="1011899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12C276-5C09-EE4D-8BB5-FD370D1D8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8188036" cy="699326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270DF2-9544-A64A-A622-C6317E1F806F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2857F-4EE0-7046-8BB4-DB478099B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586" y="365125"/>
            <a:ext cx="3635214" cy="1325563"/>
          </a:xfrm>
        </p:spPr>
        <p:txBody>
          <a:bodyPr>
            <a:normAutofit/>
          </a:bodyPr>
          <a:lstStyle/>
          <a:p>
            <a:r>
              <a:rPr lang="en-US" dirty="0"/>
              <a:t>Generalization error</a:t>
            </a:r>
          </a:p>
        </p:txBody>
      </p:sp>
    </p:spTree>
    <p:extLst>
      <p:ext uri="{BB962C8B-B14F-4D97-AF65-F5344CB8AC3E}">
        <p14:creationId xmlns:p14="http://schemas.microsoft.com/office/powerpoint/2010/main" val="9332747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12C276-5C09-EE4D-8BB5-FD370D1D8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485" y="68262"/>
            <a:ext cx="8188036" cy="699326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270DF2-9544-A64A-A622-C6317E1F806F}"/>
              </a:ext>
            </a:extLst>
          </p:cNvPr>
          <p:cNvSpPr/>
          <p:nvPr/>
        </p:nvSpPr>
        <p:spPr>
          <a:xfrm>
            <a:off x="7718586" y="6420406"/>
            <a:ext cx="17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Hastie, ESL, Ch 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2857F-4EE0-7046-8BB4-DB478099B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586" y="365125"/>
            <a:ext cx="3635214" cy="1325563"/>
          </a:xfrm>
        </p:spPr>
        <p:txBody>
          <a:bodyPr>
            <a:normAutofit/>
          </a:bodyPr>
          <a:lstStyle/>
          <a:p>
            <a:r>
              <a:rPr lang="en-US" dirty="0"/>
              <a:t>Generalization error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DF67EC-3FB9-CE47-B423-1EB3098E30FA}"/>
              </a:ext>
            </a:extLst>
          </p:cNvPr>
          <p:cNvSpPr txBox="1">
            <a:spLocks/>
          </p:cNvSpPr>
          <p:nvPr/>
        </p:nvSpPr>
        <p:spPr>
          <a:xfrm>
            <a:off x="6135704" y="3021712"/>
            <a:ext cx="36352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Generalization error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D01258-1196-084B-A48E-53228816ACEA}"/>
              </a:ext>
            </a:extLst>
          </p:cNvPr>
          <p:cNvCxnSpPr/>
          <p:nvPr/>
        </p:nvCxnSpPr>
        <p:spPr>
          <a:xfrm>
            <a:off x="6096000" y="2541494"/>
            <a:ext cx="0" cy="2286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ECE1F76A-60FD-4243-A95E-CF01DDBC406C}"/>
              </a:ext>
            </a:extLst>
          </p:cNvPr>
          <p:cNvSpPr txBox="1">
            <a:spLocks/>
          </p:cNvSpPr>
          <p:nvPr/>
        </p:nvSpPr>
        <p:spPr>
          <a:xfrm>
            <a:off x="5687075" y="959530"/>
            <a:ext cx="1882266" cy="583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Overfitting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7395FD1-1615-AB4A-A73A-89AD5B18D3E6}"/>
              </a:ext>
            </a:extLst>
          </p:cNvPr>
          <p:cNvSpPr txBox="1">
            <a:spLocks/>
          </p:cNvSpPr>
          <p:nvPr/>
        </p:nvSpPr>
        <p:spPr>
          <a:xfrm>
            <a:off x="2237929" y="625744"/>
            <a:ext cx="36352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Underfitting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550B0ED-2125-4A4B-B40B-A01BEB483764}"/>
              </a:ext>
            </a:extLst>
          </p:cNvPr>
          <p:cNvSpPr txBox="1">
            <a:spLocks/>
          </p:cNvSpPr>
          <p:nvPr/>
        </p:nvSpPr>
        <p:spPr>
          <a:xfrm>
            <a:off x="3127700" y="6392751"/>
            <a:ext cx="3635214" cy="58324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Model complexity </a:t>
            </a:r>
          </a:p>
        </p:txBody>
      </p:sp>
    </p:spTree>
    <p:extLst>
      <p:ext uri="{BB962C8B-B14F-4D97-AF65-F5344CB8AC3E}">
        <p14:creationId xmlns:p14="http://schemas.microsoft.com/office/powerpoint/2010/main" val="20834428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A57B-A180-EE43-849B-8671793C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6C8E2-019A-5444-AEC5-0CD741EA2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23" y="438150"/>
            <a:ext cx="98933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391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22F2-5DB9-D448-AFBF-C6BE68FE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00" y="473982"/>
            <a:ext cx="1145177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ML systems don’t make mistakes the way that we do…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6091E1-8B7F-5948-B143-48F2B6A50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73" y="1931878"/>
            <a:ext cx="12062627" cy="48499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17B1B4-4DCC-4B4B-B9F9-876121F20BA1}"/>
              </a:ext>
            </a:extLst>
          </p:cNvPr>
          <p:cNvSpPr/>
          <p:nvPr/>
        </p:nvSpPr>
        <p:spPr>
          <a:xfrm>
            <a:off x="707571" y="1931878"/>
            <a:ext cx="81860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Maliciously constructed inputs can lead machine-decision makers astray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1837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871D-DDD8-B441-8DBB-E053D977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Data, ML systems are tools </a:t>
            </a:r>
            <a:br>
              <a:rPr lang="en-US" dirty="0"/>
            </a:br>
            <a:r>
              <a:rPr lang="en-US" dirty="0"/>
              <a:t>that benefit some more than others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2C7504-7BC2-FC4E-93AA-0DEDCDC9C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08" r="-361"/>
          <a:stretch/>
        </p:blipFill>
        <p:spPr>
          <a:xfrm>
            <a:off x="7393989" y="2924038"/>
            <a:ext cx="2465257" cy="366065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A537DB-AB4C-BC44-A0B3-430E1A0F7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8418" y="1159783"/>
            <a:ext cx="2540000" cy="194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E09A4-5C3B-474F-B642-F3303A422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694" y="1887544"/>
            <a:ext cx="3767364" cy="30829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40B446-8C80-0348-A043-BF5CD0F2A8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43" y="2865691"/>
            <a:ext cx="3388851" cy="377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0701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2B3E4-2875-F94B-9897-CDEB4A64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8E7A4-A0A9-A940-8D23-D56932937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011" y="3018697"/>
            <a:ext cx="10515600" cy="4351338"/>
          </a:xfrm>
        </p:spPr>
        <p:txBody>
          <a:bodyPr/>
          <a:lstStyle/>
          <a:p>
            <a:r>
              <a:rPr lang="en-US" dirty="0"/>
              <a:t>We can simulate things, right?  What is a good algorithm / model / procedure?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7B47E-890F-724A-BD79-DBC840A2B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81" y="0"/>
            <a:ext cx="6973888" cy="301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430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2B3E4-2875-F94B-9897-CDEB4A64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8E7A4-A0A9-A940-8D23-D56932937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011" y="3018697"/>
            <a:ext cx="10515600" cy="4351338"/>
          </a:xfrm>
        </p:spPr>
        <p:txBody>
          <a:bodyPr/>
          <a:lstStyle/>
          <a:p>
            <a:r>
              <a:rPr lang="en-US" dirty="0"/>
              <a:t>We can simulate things, right?  What is a good algorithm / model / procedure?</a:t>
            </a:r>
          </a:p>
          <a:p>
            <a:endParaRPr lang="en-US" dirty="0"/>
          </a:p>
          <a:p>
            <a:r>
              <a:rPr lang="en-US" dirty="0"/>
              <a:t>Desired properties:   generalize to data that perhaps aren’t like the training data ??? </a:t>
            </a:r>
          </a:p>
          <a:p>
            <a:endParaRPr lang="en-US" dirty="0"/>
          </a:p>
          <a:p>
            <a:r>
              <a:rPr lang="en-US" dirty="0"/>
              <a:t>Desired properties: get good accuracy with comparatively little training data. !!!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7B47E-890F-724A-BD79-DBC840A2B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81" y="0"/>
            <a:ext cx="6973888" cy="301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2154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0E44-FA88-2F4B-9148-95316D2D4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toolbox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07DB23-6F87-054C-890C-DCB88A18E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7313" y="4781414"/>
            <a:ext cx="3650247" cy="2076585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28BB6CF-7E28-0145-B9FC-F067C3066E53}"/>
              </a:ext>
            </a:extLst>
          </p:cNvPr>
          <p:cNvSpPr/>
          <p:nvPr/>
        </p:nvSpPr>
        <p:spPr>
          <a:xfrm>
            <a:off x="636744" y="1411052"/>
            <a:ext cx="10241928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toolbox has different kinds of things.</a:t>
            </a:r>
          </a:p>
          <a:p>
            <a:endParaRPr lang="en-US" sz="2400" dirty="0"/>
          </a:p>
          <a:p>
            <a:r>
              <a:rPr lang="en-US" sz="2400" dirty="0"/>
              <a:t>“Traditional” algorithms that work (E-M, backpropagation, simulated annealing)</a:t>
            </a:r>
          </a:p>
          <a:p>
            <a:endParaRPr lang="en-US" sz="2400" dirty="0"/>
          </a:p>
          <a:p>
            <a:r>
              <a:rPr lang="en-US" sz="2400" dirty="0"/>
              <a:t>Learning procedures sometimes correspond to Bayesian inference.   Often can only draw samples via Markov Chain Monte Carlo sampling.</a:t>
            </a:r>
          </a:p>
          <a:p>
            <a:endParaRPr lang="en-US" sz="2400" dirty="0"/>
          </a:p>
          <a:p>
            <a:r>
              <a:rPr lang="en-US" sz="2400" dirty="0"/>
              <a:t>“Nonparametric” methods that look a little like adhockery</a:t>
            </a:r>
          </a:p>
          <a:p>
            <a:endParaRPr lang="en-US" sz="2400" dirty="0"/>
          </a:p>
          <a:p>
            <a:r>
              <a:rPr lang="en-US" sz="2400" dirty="0"/>
              <a:t>Optimization, stochastic gradient descent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30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8F91-3DD7-9A40-893D-856D4E9B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939" y="5912884"/>
            <a:ext cx="10515600" cy="1325563"/>
          </a:xfrm>
        </p:spPr>
        <p:txBody>
          <a:bodyPr/>
          <a:lstStyle/>
          <a:p>
            <a:r>
              <a:rPr lang="en-US" dirty="0"/>
              <a:t>Andriy </a:t>
            </a:r>
            <a:r>
              <a:rPr lang="en-US" dirty="0" err="1"/>
              <a:t>Burkov</a:t>
            </a:r>
            <a:r>
              <a:rPr lang="en-US" dirty="0"/>
              <a:t>                David MacKay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2B3AB4-AD7B-5342-A39B-F9282BE77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8414" y="1"/>
            <a:ext cx="4514647" cy="591288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7A87A4-7FEE-BB45-9FB7-AE8E574ED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0"/>
            <a:ext cx="4801262" cy="591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5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0DD52-5C8F-75FC-D23F-C91E70890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35991-28CD-48B6-087D-D7D67CCE3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A silhouetted person talked to a smartphone, against the OpenAI logo.">
            <a:extLst>
              <a:ext uri="{FF2B5EF4-FFF2-40B4-BE49-F238E27FC236}">
                <a16:creationId xmlns:a16="http://schemas.microsoft.com/office/drawing/2014/main" id="{DEEEABC6-35B1-0E1D-D410-FD9754AA1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0"/>
            <a:ext cx="10285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21461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BAAA-7987-C44C-B5DE-13147981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7A340-8981-4343-98E1-04B590E75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76" y="1825625"/>
            <a:ext cx="10515600" cy="503237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Linear classifiers </a:t>
            </a:r>
          </a:p>
          <a:p>
            <a:r>
              <a:rPr lang="en-US" dirty="0"/>
              <a:t>Nonparametric methods, clustering</a:t>
            </a:r>
          </a:p>
          <a:p>
            <a:r>
              <a:rPr lang="en-US" dirty="0"/>
              <a:t>Optimization  </a:t>
            </a:r>
          </a:p>
          <a:p>
            <a:r>
              <a:rPr lang="en-US" dirty="0"/>
              <a:t>Evaluation, choosing algorithm</a:t>
            </a:r>
          </a:p>
          <a:p>
            <a:r>
              <a:rPr lang="en-US" dirty="0"/>
              <a:t>Overfitting and regularization</a:t>
            </a:r>
          </a:p>
          <a:p>
            <a:r>
              <a:rPr lang="en-US" dirty="0"/>
              <a:t>Neural networks</a:t>
            </a:r>
          </a:p>
          <a:p>
            <a:r>
              <a:rPr lang="en-US" dirty="0"/>
              <a:t>Intro Deep Learning</a:t>
            </a:r>
          </a:p>
          <a:p>
            <a:endParaRPr lang="en-US" dirty="0"/>
          </a:p>
          <a:p>
            <a:r>
              <a:rPr lang="en-US" dirty="0"/>
              <a:t>I will shoot for half math, half hacking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DC6B66-1583-1E40-AF8F-A7517B239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241" y="0"/>
            <a:ext cx="5179482" cy="32940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4F92E-43AF-1945-B865-24147CC92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225" y="3294065"/>
            <a:ext cx="5551514" cy="356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6508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B9E35-F7A7-004A-9177-660A8E4D6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Administrivia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8CB7FF0-F5E1-3F46-9788-DCF819F07C12}"/>
              </a:ext>
            </a:extLst>
          </p:cNvPr>
          <p:cNvSpPr txBox="1">
            <a:spLocks/>
          </p:cNvSpPr>
          <p:nvPr/>
        </p:nvSpPr>
        <p:spPr>
          <a:xfrm>
            <a:off x="1763486" y="2247673"/>
            <a:ext cx="8839200" cy="3227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Expect turnover / attrition first week.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Homework (70%). 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• Final project(30%).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4971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CED04-A494-1A3D-C32C-2DE334F2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30E01-F3A1-E11B-A423-2ACDCD270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458" y="2714719"/>
            <a:ext cx="10515600" cy="396398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B8735-C048-0E99-6F2C-4136E26AC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203" y="179294"/>
            <a:ext cx="7254227" cy="24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58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8F91-3DD7-9A40-893D-856D4E9BA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258832-AF1C-554E-90BB-6C04A1D4F593}"/>
              </a:ext>
            </a:extLst>
          </p:cNvPr>
          <p:cNvSpPr txBox="1"/>
          <p:nvPr/>
        </p:nvSpPr>
        <p:spPr>
          <a:xfrm>
            <a:off x="3338623" y="36150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7B2FCE-80EE-3347-9E9B-346CAC6B4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0181" y="110750"/>
            <a:ext cx="4409621" cy="580213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4A2F54-75EE-334A-81FF-86A77CFE0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138" y="0"/>
            <a:ext cx="3970105" cy="599713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42BC03A-9C6E-7449-90E7-1BD98396D5FE}"/>
              </a:ext>
            </a:extLst>
          </p:cNvPr>
          <p:cNvSpPr txBox="1">
            <a:spLocks/>
          </p:cNvSpPr>
          <p:nvPr/>
        </p:nvSpPr>
        <p:spPr>
          <a:xfrm>
            <a:off x="968939" y="59128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Gareth James                  Ian Goodfellow</a:t>
            </a:r>
          </a:p>
        </p:txBody>
      </p:sp>
    </p:spTree>
    <p:extLst>
      <p:ext uri="{BB962C8B-B14F-4D97-AF65-F5344CB8AC3E}">
        <p14:creationId xmlns:p14="http://schemas.microsoft.com/office/powerpoint/2010/main" val="1332870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2CBDE1-0B9C-0140-908F-828F07FBE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554" y="247195"/>
            <a:ext cx="5436606" cy="6425747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0E6D088-8BC4-C14D-91AC-93D38AFA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6325" y="6091518"/>
            <a:ext cx="3275675" cy="766482"/>
          </a:xfrm>
        </p:spPr>
        <p:txBody>
          <a:bodyPr>
            <a:normAutofit/>
          </a:bodyPr>
          <a:lstStyle/>
          <a:p>
            <a:r>
              <a:rPr lang="en-US" sz="2800" dirty="0"/>
              <a:t>Why is this funny?</a:t>
            </a:r>
          </a:p>
        </p:txBody>
      </p:sp>
    </p:spTree>
    <p:extLst>
      <p:ext uri="{BB962C8B-B14F-4D97-AF65-F5344CB8AC3E}">
        <p14:creationId xmlns:p14="http://schemas.microsoft.com/office/powerpoint/2010/main" val="2926426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E78EC-E8EF-8448-9720-06EF8EC3B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8BC7A-0C4B-2247-B264-4F9D8977C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1995" cy="4351338"/>
          </a:xfrm>
        </p:spPr>
        <p:txBody>
          <a:bodyPr/>
          <a:lstStyle/>
          <a:p>
            <a:r>
              <a:rPr lang="en-US" dirty="0"/>
              <a:t>That part of data analysis concerned with automated </a:t>
            </a:r>
            <a:r>
              <a:rPr lang="en-US" dirty="0" err="1"/>
              <a:t>decisionmaking</a:t>
            </a:r>
            <a:endParaRPr lang="en-US" dirty="0"/>
          </a:p>
          <a:p>
            <a:r>
              <a:rPr lang="en-US" dirty="0"/>
              <a:t>”Modeling” “parameter estimation” are related but narrower</a:t>
            </a:r>
          </a:p>
          <a:p>
            <a:r>
              <a:rPr lang="en-US" dirty="0"/>
              <a:t>Why data?  If the task can be solved without data (say, by applying thresholds) you don’t need ML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E370E1-CA1E-1E4B-98E0-BC048F5EF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195" y="1690688"/>
            <a:ext cx="6096000" cy="4064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F02D3D-B0C6-0944-A3BD-AC351F03CE52}"/>
              </a:ext>
            </a:extLst>
          </p:cNvPr>
          <p:cNvSpPr txBox="1">
            <a:spLocks/>
          </p:cNvSpPr>
          <p:nvPr/>
        </p:nvSpPr>
        <p:spPr>
          <a:xfrm>
            <a:off x="6477000" y="5889035"/>
            <a:ext cx="5472223" cy="575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This machine does not learn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919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064BC1-325F-232E-F3B3-97CEC6FF1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60080" cy="6858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6EED1A4-4809-288B-C1A1-E4A1EDCA9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2224" y="1379310"/>
            <a:ext cx="3322320" cy="4351338"/>
          </a:xfrm>
        </p:spPr>
        <p:txBody>
          <a:bodyPr/>
          <a:lstStyle/>
          <a:p>
            <a:r>
              <a:rPr lang="en-US" dirty="0"/>
              <a:t>So-called NGS sequencing data: one of the data firehoses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2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28654-787A-F33F-C96B-A0C12A288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2A58A3-896D-BFE5-DAA8-F15A12088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659" y="211275"/>
            <a:ext cx="10928284" cy="664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999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11073</TotalTime>
  <Words>1130</Words>
  <Application>Microsoft Macintosh PowerPoint</Application>
  <PresentationFormat>Widescreen</PresentationFormat>
  <Paragraphs>203</Paragraphs>
  <Slides>43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Arial</vt:lpstr>
      <vt:lpstr>Calibri</vt:lpstr>
      <vt:lpstr>Calibri Light</vt:lpstr>
      <vt:lpstr>Corbel</vt:lpstr>
      <vt:lpstr>Gill Sans Light</vt:lpstr>
      <vt:lpstr>Times</vt:lpstr>
      <vt:lpstr>Times New Roman</vt:lpstr>
      <vt:lpstr>Office Theme</vt:lpstr>
      <vt:lpstr>Intro Machine Learning 01 Overview</vt:lpstr>
      <vt:lpstr>Administrivia </vt:lpstr>
      <vt:lpstr>Who are we?</vt:lpstr>
      <vt:lpstr>Andriy Burkov                David MacKay</vt:lpstr>
      <vt:lpstr>PowerPoint Presentation</vt:lpstr>
      <vt:lpstr>Why is this funny?</vt:lpstr>
      <vt:lpstr>What is Machine Learning?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steps</vt:lpstr>
      <vt:lpstr>Task</vt:lpstr>
      <vt:lpstr>Task</vt:lpstr>
      <vt:lpstr>Measure Performance </vt:lpstr>
      <vt:lpstr>Train (or “learn”) the model</vt:lpstr>
      <vt:lpstr>PowerPoint Presentation</vt:lpstr>
      <vt:lpstr>Neural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do the costs lie?</vt:lpstr>
      <vt:lpstr>PowerPoint Presentation</vt:lpstr>
      <vt:lpstr>PowerPoint Presentation</vt:lpstr>
      <vt:lpstr>With an ocean of free parameters, we can fit anything.</vt:lpstr>
      <vt:lpstr>Model complexity</vt:lpstr>
      <vt:lpstr>Generalization error</vt:lpstr>
      <vt:lpstr>Generalization error</vt:lpstr>
      <vt:lpstr>PowerPoint Presentation</vt:lpstr>
      <vt:lpstr>ML systems don’t make mistakes the way that we do… </vt:lpstr>
      <vt:lpstr>Data, ML systems are tools  that benefit some more than others</vt:lpstr>
      <vt:lpstr>What is good?</vt:lpstr>
      <vt:lpstr>What is good?</vt:lpstr>
      <vt:lpstr>The toolbox </vt:lpstr>
      <vt:lpstr>PowerPoint Presentation</vt:lpstr>
      <vt:lpstr>The Plan</vt:lpstr>
      <vt:lpstr>Administrivia</vt:lpstr>
      <vt:lpstr>HW1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1 - Introduction</dc:title>
  <dc:creator>Microsoft Office User</dc:creator>
  <cp:lastModifiedBy>Will Trimble</cp:lastModifiedBy>
  <cp:revision>99</cp:revision>
  <cp:lastPrinted>2022-02-01T13:53:58Z</cp:lastPrinted>
  <dcterms:created xsi:type="dcterms:W3CDTF">2018-10-01T12:51:29Z</dcterms:created>
  <dcterms:modified xsi:type="dcterms:W3CDTF">2023-01-02T22:24:43Z</dcterms:modified>
</cp:coreProperties>
</file>

<file path=docProps/thumbnail.jpeg>
</file>